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69" r:id="rId3"/>
    <p:sldId id="257" r:id="rId5"/>
    <p:sldId id="258" r:id="rId6"/>
    <p:sldId id="259" r:id="rId7"/>
    <p:sldId id="260" r:id="rId8"/>
    <p:sldId id="261" r:id="rId9"/>
    <p:sldId id="262" r:id="rId10"/>
    <p:sldId id="263" r:id="rId11"/>
    <p:sldId id="264" r:id="rId12"/>
    <p:sldId id="265" r:id="rId13"/>
    <p:sldId id="266" r:id="rId14"/>
    <p:sldId id="267" r:id="rId15"/>
    <p:sldId id="268"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85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e637ec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发酵工程的基本环节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b46d69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发酵工程的应用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c1b8d5c04?pid=4b46d69f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4.随着微生物分离纯化技术的建立，微生物纯培养物的获得，灭菌及无菌接种技术的发展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技术从传统自然发酵发展为纯种发酵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。发酵工程就是利用微生物的特定功能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，规模化生产对人类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有用的产品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。下列关于发酵工程及其应用的叙述中，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c1b8d5c04.bracket?pid=4b46d69f0&amp;color=0,0,0&amp;vpa=4&amp;vtp=1"/>
          <p:cNvSpPr/>
          <p:nvPr/>
        </p:nvSpPr>
        <p:spPr>
          <a:xfrm>
            <a:off x="776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1_2#c1b8d5c04.choices?pid=4b46d69f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A.通过发酵工程获得的单细胞蛋白可作为食品添加剂，也可制成微生物饲料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.啤酒的工业化生产过程中，酒精的产生积累主要在主发酵阶段完成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.微生物农药是利用微生物或其代谢产物来防治病虫害的，是生物防治的重要手段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.只有发酵工程的中心环节结束时才需要检测培养液中的微生物数量、产品浓度等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c1b8d5c04?vop=1&amp;pid=4b46d69f0&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在发酵过程中，要随时检测培养液中的微生物数量、产物浓度等，以了解发酵进程，D错误。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8aaf506ef?pid=4b46d69f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由于发酵工程具有生产条件温和、原料来源丰富且价格低廉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一等特点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，在食品工业、医药工业、农牧业等许多领域得到了广泛的应用。下列有关叙述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8aaf506ef.bracket?pid=4b46d69f0&amp;color=0,0,0&amp;vpa=5&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4_2#8aaf506ef.choices?pid=4b46d69f0&amp;color=0,0,0&amp;vtp=1&amp;bbb=1&amp;hb=1"/>
              <p:cNvSpPr/>
              <p:nvPr/>
            </p:nvSpPr>
            <p:spPr>
              <a:xfrm>
                <a:off x="722376" y="2334074"/>
                <a:ext cx="10753344" cy="22512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A.酱油是以大豆为主要原料，利用霉菌制作而成的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.青霉素产生菌为厌氧型，利用厌氧发酵技术可实现青霉素的批量生产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.味精是由谷氨酸棒状杆菌发酵产生的谷氨酸经过一系列处理获得的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.由于酶制剂催化效率高、专一性强、作用条件温和，因此在使用时要考虑酶制剂的使用量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物的种类以及适宜的温度和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4_2#8aaf506ef.choices?pid=4b46d69f0&amp;color=0,0,0&amp;vtp=1&amp;bbb=1&amp;hb=1"/>
              <p:cNvSpPr>
                <a:spLocks noRot="1" noChangeAspect="1" noMove="1" noResize="1" noEditPoints="1" noAdjustHandles="1" noChangeArrowheads="1" noChangeShapeType="1" noTextEdit="1"/>
              </p:cNvSpPr>
              <p:nvPr/>
            </p:nvSpPr>
            <p:spPr>
              <a:xfrm>
                <a:off x="722376" y="2334074"/>
                <a:ext cx="10753344" cy="2251202"/>
              </a:xfrm>
              <a:prstGeom prst="rect">
                <a:avLst/>
              </a:prstGeom>
              <a:blipFill rotWithShape="1">
                <a:blip r:embed="rId1"/>
                <a:stretch>
                  <a:fillRect l="-4" t="-20" r="-407" b="-20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8aaf506ef?vop=1&amp;pid=4b46d69f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酱油是以大豆为主要原料，利用产生蛋白酶的霉菌（如黑曲霉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），将原料中的蛋白质水解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成小分子的肽和氨基酸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，然后经淋洗、调制而成的，A正确。青霉素产生菌是需氧型的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在厌氧发酵技术的基础上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，建立了深层通气液体发酵技术，使青霉素生产实现了工业化，B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谷氨酸棒状杆菌在中性和弱碱性条件下发酵可以获得谷氨酸，谷氨酸经过一系列处理能够制成味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，C正确。绝大多数酶制剂是通过发酵工程生产的，具有酶的特性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，使用时要考虑酶制剂的使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、底物的种类、适宜的温度和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等，D正确。</a:t>
                </a:r>
                <a:endParaRPr lang="en-US" altLang="zh-CN" sz="2200" dirty="0"/>
              </a:p>
            </p:txBody>
          </p:sp>
        </mc:Choice>
        <mc:Fallback>
          <p:sp>
            <p:nvSpPr>
              <p:cNvPr id="2" name="QC_5_AS.16_1#8aaf506ef?vop=1&amp;pid=4b46d69f0&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88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3029f56a.fixed?pid=958ded35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83029f56a.fixed?pid=958ded35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发酵工程及其应用</a:t>
            </a:r>
            <a:endParaRPr lang="en-US" altLang="zh-CN" sz="4400" dirty="0"/>
          </a:p>
        </p:txBody>
      </p:sp>
      <p:pic>
        <p:nvPicPr>
          <p:cNvPr id="4" name="C_3#83029f56a.fixed?pid=958ded35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3029f56a.fixed?pid=958ded35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0744b922?pid=fe637eca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[福建漳州2025高二期中]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关于发酵工程中发酵罐结构及其作用的叙述，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e0744b922.bracket?pid=fe637ecaf&amp;color=0,0,0&amp;vpa=1&amp;vtp=1"/>
          <p:cNvSpPr/>
          <p:nvPr/>
        </p:nvSpPr>
        <p:spPr>
          <a:xfrm>
            <a:off x="10150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e0744b922.choices?pid=fe637ecaf&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A.空气进入发酵罐前需要进行灭菌处理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.通过控制冷却水的流量可调节发酵罐内温度，冷却水为上进下出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.搅拌器可增大培养物和发酵液的接触面积，促进发酵进程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.可通过观察孔观察发酵罐内发酵情况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e0744b922?vop=1&amp;pid=fe637ecaf&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空气需要经灭菌处理（如过滤除菌）后进入发酵罐，防止杂菌污染，A正确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；冷却水应下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进上出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，确保充分带走热量，若上进下出则无法有效散热，B错误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；搅拌器可使菌体与培养液充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分接触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，促进发酵过程，C正确；观察孔用于实时监测发酵液状态（如泡沫、颜色），D正确。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43cdb402c?pid=fe637eca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发酵工程是指采用现代工程技术手段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，利用微生物的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某些特定功能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，为人类生产有用的产品或直接把微生物应用于工业生产过程的一种新技术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工程的基本环节如图所示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4_2#43cdb402c?pid=fe637eca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06040" y="2408877"/>
            <a:ext cx="6986016"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5_1#43cdb402c.bracket?pid=fe637ecaf&amp;color=0,0,0&amp;vpa=2&amp;vtp=1&amp;bbb=1"/>
          <p:cNvSpPr/>
          <p:nvPr/>
        </p:nvSpPr>
        <p:spPr>
          <a:xfrm>
            <a:off x="6040501"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sp>
        <p:nvSpPr>
          <p:cNvPr id="5" name="QC_5_BD.4_3#43cdb402c.choices?pid=fe637ecaf&amp;color=0,0,0&amp;vtp=1&amp;bbb=1"/>
          <p:cNvSpPr/>
          <p:nvPr/>
        </p:nvSpPr>
        <p:spPr>
          <a:xfrm>
            <a:off x="722376" y="355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A.在发酵之前需要利用固体培养基对菌种进行扩大培养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.发酵结束后，可通过过滤、沉淀等方法分离出微生物细胞本身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.在酸性条件下可以利用谷氨酸棒状杆菌发酵得到谷氨酸</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.发酵工程的产品包括微生物的代谢产物和微生物本身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43cdb402c?vop=1&amp;pid=fe637eca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扩大培养的目的是增加菌种数量，通常使用液体培养基，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而固体培养基主要用于菌种分离、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纯化和保藏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，A错误；若发酵产品是微生物细胞（如单细胞蛋白），可通过过滤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、沉淀等方法将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菌体分离和干燥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，若产品是代谢产物，可根据产物的性质采取适当的提取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、分离和纯化措施来获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，B正确；谷氨酸棒状杆菌发酵产生谷氨酸的适宜条件是中性至弱碱性环境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，酸性条件下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可能会抑制菌体代谢或导致产物降解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，无法有效获得谷氨酸，C错误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；发酵工程的产品不仅包括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微生物的代谢产物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（如抗生素、氨基酸等），还包括微生物细胞本身（如酵母菌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、乳酸菌等菌体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用于食品或饲料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448987b58?htil=1&amp;pid=fe637eca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52152" y="972000"/>
            <a:ext cx="3998829" cy="12940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448987b58?htil=1&amp;pid=fe637ecaf&amp;color=0,0,0&amp;vtp=1&amp;bt=1&amp;bbb=1&amp;hb=1&amp;hs=1"/>
          <p:cNvSpPr/>
          <p:nvPr/>
        </p:nvSpPr>
        <p:spPr>
          <a:xfrm>
            <a:off x="722376" y="984699"/>
            <a:ext cx="654710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青霉菌是生产青霉素的重要工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。工业上生产青霉素的发酵工程流程如图所示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448987b58.bracket?pid=fe637ecaf&amp;color=0,0,0&amp;vpa=3&amp;vtp=1"/>
          <p:cNvSpPr/>
          <p:nvPr/>
        </p:nvSpPr>
        <p:spPr>
          <a:xfrm>
            <a:off x="2687701" y="1880049"/>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448987b58.choices?pid=fe637ecaf&amp;color=0,0,0&amp;vtp=1&amp;bbb=1&amp;hs=1"/>
              <p:cNvSpPr/>
              <p:nvPr/>
            </p:nvSpPr>
            <p:spPr>
              <a:xfrm>
                <a:off x="722376" y="2285052"/>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A.制备培养基时，除了添加必要的营养成分外，还需要将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调至中性或弱碱性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.①②是整个发酵过程的中心环节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.待发酵结束后，采用提取、分离、纯化等方法将菌体分离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.青霉素产量下降可能是由于③灭菌不彻底，导致杂菌污染</a:t>
                </a:r>
                <a:endParaRPr lang="en-US" altLang="zh-CN" sz="2000" dirty="0"/>
              </a:p>
            </p:txBody>
          </p:sp>
        </mc:Choice>
        <mc:Fallback>
          <p:sp>
            <p:nvSpPr>
              <p:cNvPr id="5" name="QC_5_BD.7_3#448987b58.choices?pid=fe637ecaf&amp;color=0,0,0&amp;vtp=1&amp;bbb=1&amp;hs=1"/>
              <p:cNvSpPr>
                <a:spLocks noRot="1" noChangeAspect="1" noMove="1" noResize="1" noEditPoints="1" noAdjustHandles="1" noChangeArrowheads="1" noChangeShapeType="1" noTextEdit="1"/>
              </p:cNvSpPr>
              <p:nvPr/>
            </p:nvSpPr>
            <p:spPr>
              <a:xfrm>
                <a:off x="722376" y="2285052"/>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448987b58?vop=1&amp;pid=fe637ecaf&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P44“本章练习”第2题的变式题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。教材中考查设计生产青霉素的简要发酵工程流程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，考查方式灵活开放；本题给出该发酵工程流程图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，以选择题形式对发酵工程的重要环节进行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，既是对教材内容的补充，也是对重点知识的强化练习。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448987b58?vop=1&amp;pid=fe637eca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制备培养基时，除了添加必要的营养成分外，还需要将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调至酸性，A错误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；发酵罐内发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酵是整个发酵过程的中心环节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，接种之前的过程①②都属于扩大培养，B错误；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待发酵结束后，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采用过滤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、沉淀等方法将菌体分离，C错误；过程③需要严格灭菌，因为被杂菌污染后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菌可能会分泌青霉素酶将青霉素分解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，导致青霉素产量下降，D正确。</a:t>
                </a:r>
                <a:endParaRPr lang="en-US" altLang="zh-CN" sz="2200" dirty="0"/>
              </a:p>
            </p:txBody>
          </p:sp>
        </mc:Choice>
        <mc:Fallback>
          <p:sp>
            <p:nvSpPr>
              <p:cNvPr id="2" name="QC_5_AS.10_1#448987b58?vop=1&amp;pid=fe637ecaf&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2010</Words>
  <Application>WPS 演示</Application>
  <PresentationFormat>宽屏</PresentationFormat>
  <Paragraphs>91</Paragraphs>
  <Slides>13</Slides>
  <Notes>14</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13</vt:i4>
      </vt:variant>
    </vt:vector>
  </HeadingPairs>
  <TitlesOfParts>
    <vt:vector size="3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5</cp:revision>
  <dcterms:created xsi:type="dcterms:W3CDTF">2025-10-22T08:38:00Z</dcterms:created>
  <dcterms:modified xsi:type="dcterms:W3CDTF">2025-10-31T10:31:23Z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86E83B8C44494D43B821F029884224D3_12</vt:lpwstr>
  </property>
  <property fmtid="{D5CDD505-2E9C-101B-9397-08002B2CF9AE}" pid="3" name="KSOProductBuildVer">
    <vt:lpwstr>2052-12.1.0.23125</vt:lpwstr>
  </property>
</Properties>
</file>